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22" r:id="rId5"/>
  </p:sldMasterIdLst>
  <p:sldIdLst>
    <p:sldId id="316" r:id="rId6"/>
    <p:sldId id="262" r:id="rId7"/>
    <p:sldId id="264" r:id="rId8"/>
    <p:sldId id="268" r:id="rId9"/>
    <p:sldId id="305" r:id="rId10"/>
    <p:sldId id="313" r:id="rId11"/>
    <p:sldId id="312" r:id="rId12"/>
    <p:sldId id="265" r:id="rId13"/>
    <p:sldId id="266" r:id="rId14"/>
    <p:sldId id="267" r:id="rId15"/>
    <p:sldId id="256" r:id="rId16"/>
    <p:sldId id="272" r:id="rId17"/>
    <p:sldId id="297" r:id="rId18"/>
    <p:sldId id="296" r:id="rId19"/>
    <p:sldId id="304" r:id="rId20"/>
    <p:sldId id="300" r:id="rId21"/>
    <p:sldId id="303" r:id="rId22"/>
    <p:sldId id="298" r:id="rId23"/>
    <p:sldId id="307" r:id="rId24"/>
    <p:sldId id="308" r:id="rId25"/>
    <p:sldId id="281" r:id="rId26"/>
    <p:sldId id="309" r:id="rId27"/>
    <p:sldId id="310" r:id="rId28"/>
    <p:sldId id="306" r:id="rId29"/>
    <p:sldId id="302" r:id="rId30"/>
    <p:sldId id="314" r:id="rId31"/>
    <p:sldId id="315" r:id="rId32"/>
    <p:sldId id="275" r:id="rId33"/>
    <p:sldId id="274" r:id="rId34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/>
    <p:restoredTop sz="94628"/>
  </p:normalViewPr>
  <p:slideViewPr>
    <p:cSldViewPr snapToGrid="0">
      <p:cViewPr varScale="1">
        <p:scale>
          <a:sx n="61" d="100"/>
          <a:sy n="61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1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CF77E-87D8-4A38-8857-8758E8B1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6BBBE-AD4D-4A82-BAE0-94375B30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A70D-6620-489F-8B23-5FA09E95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2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5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98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4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2039-4E37-9049-9279-9F7E853A5B61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4A4D-A8C5-FE46-AA1B-97BE215B2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80A0A-C7A9-4D91-90DC-8EACE953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B1886-6CB0-49A6-A76C-71BF9FD3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58284-8776-49C1-85FE-268983AE9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55E5-A2C6-4A2F-96E4-EEA080BE473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92ADB-9847-443F-8DB1-CDA97F275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5F054-4187-4DDC-B17E-613DF2ECC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A70D-6620-489F-8B23-5FA09E950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urplusmanual.lockelord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FB869D-F33E-D8C1-77CD-07EE6BA73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7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00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74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B50D85-C46B-7400-629B-367E72955A26}"/>
              </a:ext>
            </a:extLst>
          </p:cNvPr>
          <p:cNvSpPr txBox="1"/>
          <p:nvPr/>
        </p:nvSpPr>
        <p:spPr>
          <a:xfrm>
            <a:off x="3063922" y="146989"/>
            <a:ext cx="85025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ppins Black" panose="00000A00000000000000" pitchFamily="2" charset="0"/>
                <a:ea typeface="Roboto Black" panose="02000000000000000000" pitchFamily="2" charset="0"/>
                <a:cs typeface="Poppins Black" panose="00000A00000000000000" pitchFamily="2" charset="0"/>
              </a:rPr>
              <a:t>Legal Counsel and CFO </a:t>
            </a:r>
          </a:p>
          <a:p>
            <a:r>
              <a:rPr lang="en-US" sz="4000" dirty="0">
                <a:solidFill>
                  <a:schemeClr val="bg1"/>
                </a:solidFill>
                <a:latin typeface="Poppins Black" panose="00000A00000000000000" pitchFamily="2" charset="0"/>
                <a:ea typeface="Roboto Black" panose="02000000000000000000" pitchFamily="2" charset="0"/>
                <a:cs typeface="Poppins Black" panose="00000A00000000000000" pitchFamily="2" charset="0"/>
              </a:rPr>
              <a:t>Joint Working Group Session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0A2C7-E57E-182B-5234-975666C494C6}"/>
              </a:ext>
            </a:extLst>
          </p:cNvPr>
          <p:cNvSpPr txBox="1"/>
          <p:nvPr/>
        </p:nvSpPr>
        <p:spPr>
          <a:xfrm>
            <a:off x="1364776" y="2279176"/>
            <a:ext cx="111775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Discussion Overview</a:t>
            </a:r>
          </a:p>
          <a:p>
            <a:pPr lvl="0"/>
            <a:endParaRPr lang="en-US" sz="1000" dirty="0">
              <a:latin typeface="Poppins ExtraBold" panose="00000900000000000000" pitchFamily="2" charset="0"/>
              <a:ea typeface="Roboto Black" panose="02000000000000000000" pitchFamily="2" charset="0"/>
              <a:cs typeface="Poppins ExtraBold" panose="00000900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Tax Reform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Non-Compete and Non-solicitation Rule Updates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Cybersecurity Rules and Insurance Coverage Issues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Rebating and Value-Add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Premium Trust Rules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Licensing Uniformity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Surplus Lines Licensing and Taxes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Member Information Exchange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Certificates of Insurance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>
                <a:latin typeface="Poppins ExtraBold" panose="00000900000000000000" pitchFamily="2" charset="0"/>
                <a:ea typeface="Roboto Black" panose="02000000000000000000" pitchFamily="2" charset="0"/>
                <a:cs typeface="Poppins ExtraBold" panose="00000900000000000000" pitchFamily="2" charset="0"/>
              </a:rPr>
              <a:t>Other topics?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4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8CE0A-0D99-BBA9-7931-7EFE1D2FE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75013E63-D7AC-A8E7-77E5-3E3A4A4E1903}"/>
              </a:ext>
            </a:extLst>
          </p:cNvPr>
          <p:cNvSpPr txBox="1">
            <a:spLocks/>
          </p:cNvSpPr>
          <p:nvPr/>
        </p:nvSpPr>
        <p:spPr>
          <a:xfrm>
            <a:off x="256465" y="625586"/>
            <a:ext cx="14117469" cy="101214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728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ExtraBold" panose="00000900000000000000" pitchFamily="2" charset="0"/>
                <a:ea typeface="+mj-ea"/>
                <a:cs typeface="Poppins ExtraBold" panose="00000900000000000000" pitchFamily="2" charset="0"/>
              </a:rPr>
              <a:t>Tax Cuts and Jobs Act (TCJA) &amp; 2025 Tax Reform Overview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3E38E89-5F6F-09DE-F557-68C38D6D673A}"/>
              </a:ext>
            </a:extLst>
          </p:cNvPr>
          <p:cNvSpPr txBox="1">
            <a:spLocks/>
          </p:cNvSpPr>
          <p:nvPr/>
        </p:nvSpPr>
        <p:spPr>
          <a:xfrm>
            <a:off x="1005840" y="1749735"/>
            <a:ext cx="12618720" cy="560358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  <a:ea typeface="+mn-ea"/>
              <a:cs typeface="Calibri" panose="020F0502020204030204" pitchFamily="34" charset="0"/>
            </a:endParaRP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TCJA – first significant rewrite of tax code since 1986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Changed many key individual, estate &amp; corporate tax provisions 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Enacted on a purely partisan basis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All individual &amp; estate TCJA provisions sunset in 2025 (or before) 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CBO:  $4 trillion over 10 years to fully extend TCJA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Both parties planning significant 2025 TCJA-related legislation</a:t>
            </a:r>
          </a:p>
          <a:p>
            <a:pPr marL="822960" marR="0" lvl="1" indent="-27432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House &amp; Senate Tax Writing Committees already at work on proposals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Election results could be outcome determinative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Everything will be on the table for reform in 2025</a:t>
            </a:r>
          </a:p>
        </p:txBody>
      </p:sp>
    </p:spTree>
    <p:extLst>
      <p:ext uri="{BB962C8B-B14F-4D97-AF65-F5344CB8AC3E}">
        <p14:creationId xmlns:p14="http://schemas.microsoft.com/office/powerpoint/2010/main" val="98821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00940-A297-AA94-7ADB-CF5546E11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1F776B-B4CD-F2A3-83D5-19A06AAA2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38185"/>
              </p:ext>
            </p:extLst>
          </p:nvPr>
        </p:nvGraphicFramePr>
        <p:xfrm>
          <a:off x="286603" y="1080885"/>
          <a:ext cx="14111785" cy="631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015">
                  <a:extLst>
                    <a:ext uri="{9D8B030D-6E8A-4147-A177-3AD203B41FA5}">
                      <a16:colId xmlns:a16="http://schemas.microsoft.com/office/drawing/2014/main" val="2643982351"/>
                    </a:ext>
                  </a:extLst>
                </a:gridCol>
                <a:gridCol w="6042229">
                  <a:extLst>
                    <a:ext uri="{9D8B030D-6E8A-4147-A177-3AD203B41FA5}">
                      <a16:colId xmlns:a16="http://schemas.microsoft.com/office/drawing/2014/main" val="1158486590"/>
                    </a:ext>
                  </a:extLst>
                </a:gridCol>
                <a:gridCol w="2984200">
                  <a:extLst>
                    <a:ext uri="{9D8B030D-6E8A-4147-A177-3AD203B41FA5}">
                      <a16:colId xmlns:a16="http://schemas.microsoft.com/office/drawing/2014/main" val="2042750407"/>
                    </a:ext>
                  </a:extLst>
                </a:gridCol>
                <a:gridCol w="3214341">
                  <a:extLst>
                    <a:ext uri="{9D8B030D-6E8A-4147-A177-3AD203B41FA5}">
                      <a16:colId xmlns:a16="http://schemas.microsoft.com/office/drawing/2014/main" val="2513183524"/>
                    </a:ext>
                  </a:extLst>
                </a:gridCol>
              </a:tblGrid>
              <a:tr h="327620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Issue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Current Law under TCJA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Vice President Harris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President Trump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926460475"/>
                  </a:ext>
                </a:extLst>
              </a:tr>
              <a:tr h="914427">
                <a:tc>
                  <a:txBody>
                    <a:bodyPr/>
                    <a:lstStyle/>
                    <a:p>
                      <a:pPr algn="ctr"/>
                      <a:r>
                        <a:rPr lang="en-US" sz="155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Individual Rates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Reduced marginal tax rates across the board,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Top marginal rate: &gt; $731K: 37% (39.6% prior)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&lt; $400K: Retain TCJA Rates;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 $400K: 39.6% (pre-TCJA rate)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Make TCJA’s rates permanent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945848563"/>
                  </a:ext>
                </a:extLst>
              </a:tr>
              <a:tr h="709606">
                <a:tc>
                  <a:txBody>
                    <a:bodyPr/>
                    <a:lstStyle/>
                    <a:p>
                      <a:pPr algn="ctr"/>
                      <a:r>
                        <a:rPr lang="en-US" sz="155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Corporate Rate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u="sng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Permanently</a:t>
                      </a:r>
                      <a:r>
                        <a:rPr lang="en-US" sz="1550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 reduced the corporate rate from 35% to 21% </a:t>
                      </a:r>
                      <a:endParaRPr lang="en-US" sz="1550" dirty="0">
                        <a:effectLst/>
                        <a:latin typeface="Poppins" panose="00000500000000000000" pitchFamily="2" charset="0"/>
                        <a:ea typeface="Cambria" panose="02040503050406030204" pitchFamily="18" charset="0"/>
                        <a:cs typeface="Poppins" panose="00000500000000000000" pitchFamily="2" charset="0"/>
                      </a:endParaRPr>
                    </a:p>
                    <a:p>
                      <a:pPr algn="ctr"/>
                      <a:endParaRPr lang="en-US" sz="15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28%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20% (or 15%)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772232441"/>
                  </a:ext>
                </a:extLst>
              </a:tr>
              <a:tr h="1018998">
                <a:tc>
                  <a:txBody>
                    <a:bodyPr/>
                    <a:lstStyle/>
                    <a:p>
                      <a:pPr algn="ctr"/>
                      <a:r>
                        <a:rPr lang="en-US" sz="155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Estate Tax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Doubled the estate tax exemption from $5M to $10M </a:t>
                      </a:r>
                    </a:p>
                    <a:p>
                      <a:pPr algn="ctr"/>
                      <a:endParaRPr lang="en-US" sz="15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 $10M: 40%</a:t>
                      </a:r>
                    </a:p>
                    <a:p>
                      <a:pPr algn="ctr"/>
                      <a:endParaRPr lang="en-US" sz="15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 $3.5M -  &lt; $13M: 55%,</a:t>
                      </a:r>
                    </a:p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 $13M - &lt; $93M: 60%</a:t>
                      </a:r>
                    </a:p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 $93M: 65%</a:t>
                      </a:r>
                    </a:p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 $1B: Additional 10% surtax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Make TCJA’s increased estate tax exemption permanent 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2683727812"/>
                  </a:ext>
                </a:extLst>
              </a:tr>
              <a:tr h="709606">
                <a:tc>
                  <a:txBody>
                    <a:bodyPr/>
                    <a:lstStyle/>
                    <a:p>
                      <a:pPr algn="ctr"/>
                      <a:r>
                        <a:rPr lang="en-US" sz="155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SALT Deduction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TCJA repealed or limited certain itemized deductions, including limiting the SALT deduction to $10K.</a:t>
                      </a:r>
                      <a:endParaRPr lang="en-US" sz="15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 position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Remove $10K Cap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1604331419"/>
                  </a:ext>
                </a:extLst>
              </a:tr>
              <a:tr h="998734">
                <a:tc>
                  <a:txBody>
                    <a:bodyPr/>
                    <a:lstStyle/>
                    <a:p>
                      <a:pPr algn="ctr"/>
                      <a:r>
                        <a:rPr lang="en-US" sz="155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Section 199A – Pass Through Deduction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 align with C-</a:t>
                      </a:r>
                      <a:r>
                        <a:rPr lang="en-US" sz="155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corp</a:t>
                      </a:r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reduced rate, owners of S corps, LLCs and other PTs can deduct up to 20% of “qualified business income”</a:t>
                      </a:r>
                    </a:p>
                    <a:p>
                      <a:pPr algn="ctr"/>
                      <a:endParaRPr lang="en-US" sz="15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 position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Make Section 199A permanent</a:t>
                      </a: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861889417"/>
                  </a:ext>
                </a:extLst>
              </a:tr>
              <a:tr h="1446144">
                <a:tc>
                  <a:txBody>
                    <a:bodyPr/>
                    <a:lstStyle/>
                    <a:p>
                      <a:pPr algn="ctr"/>
                      <a:r>
                        <a:rPr lang="en-US" sz="1550" b="1" i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Section 163(j) – Business Interest Deduction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dirty="0"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Limited the amount of net interest a business could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dirty="0"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deduct to 30% of adjusted taxable income (ATI).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550" dirty="0">
                        <a:effectLst/>
                        <a:latin typeface="Poppins" panose="00000500000000000000" pitchFamily="2" charset="0"/>
                        <a:ea typeface="Cambria" panose="02040503050406030204" pitchFamily="18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dirty="0"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Until 2021:  ATI = EBITDA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550" dirty="0">
                        <a:effectLst/>
                        <a:latin typeface="Poppins" panose="00000500000000000000" pitchFamily="2" charset="0"/>
                        <a:ea typeface="Cambria" panose="02040503050406030204" pitchFamily="18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dirty="0"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From 2022 on:  ATI = EBIT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 position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5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Make Section 163(j) permanent with the expanded definition of ATI</a:t>
                      </a:r>
                    </a:p>
                    <a:p>
                      <a:pPr algn="ctr"/>
                      <a:endParaRPr lang="en-US" sz="15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val="6306808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307203-01C2-9482-B02D-7B21DCBC7899}"/>
              </a:ext>
            </a:extLst>
          </p:cNvPr>
          <p:cNvSpPr txBox="1"/>
          <p:nvPr/>
        </p:nvSpPr>
        <p:spPr>
          <a:xfrm>
            <a:off x="647125" y="300251"/>
            <a:ext cx="13336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Candidate Provisions on Key TCJA Provisions</a:t>
            </a:r>
          </a:p>
        </p:txBody>
      </p:sp>
    </p:spTree>
    <p:extLst>
      <p:ext uri="{BB962C8B-B14F-4D97-AF65-F5344CB8AC3E}">
        <p14:creationId xmlns:p14="http://schemas.microsoft.com/office/powerpoint/2010/main" val="216351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1E23BA-1C58-536D-B1C3-DB397AD99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98918A0-CF60-69B5-1D67-BA2BBE2371A3}"/>
              </a:ext>
            </a:extLst>
          </p:cNvPr>
          <p:cNvSpPr txBox="1">
            <a:spLocks/>
          </p:cNvSpPr>
          <p:nvPr/>
        </p:nvSpPr>
        <p:spPr>
          <a:xfrm>
            <a:off x="411433" y="2013379"/>
            <a:ext cx="6217920" cy="569644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Individual Tax Provisions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Exempt tipped income from taxation (Trump)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Increase LT cap gains &amp; qualified dividends tax from 20% to 28% if &gt; $1M in taxable income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Increase net investment income tax from 3.8% to 5% if &gt; $400K in taxable income 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New first-time home buyer $25K credit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Make permanent the enhanced Child Tax Credit and increase the Child Tax Credit to $6K for newborns in their first year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Extend the enhanced ACA subsidies</a:t>
            </a:r>
          </a:p>
          <a:p>
            <a:pPr marL="685800" marR="0" lvl="1" indent="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DDA30F2-F720-3D65-0B0D-65257BCE9FEE}"/>
              </a:ext>
            </a:extLst>
          </p:cNvPr>
          <p:cNvSpPr txBox="1">
            <a:spLocks/>
          </p:cNvSpPr>
          <p:nvPr/>
        </p:nvSpPr>
        <p:spPr>
          <a:xfrm>
            <a:off x="7891865" y="2013379"/>
            <a:ext cx="6217920" cy="3050627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Business Provisions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Increase corporate tax from 21% to 28%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Increase the corporate alternative minimum tax from 15% to 21%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Quadruple the stock buyback excise tax from 1% to 4%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Expand the deduction limit for startup business expenses from $5K to $50K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A754235-4FE7-9A9A-A380-C7ACDA28FBD5}"/>
              </a:ext>
            </a:extLst>
          </p:cNvPr>
          <p:cNvSpPr txBox="1">
            <a:spLocks/>
          </p:cNvSpPr>
          <p:nvPr/>
        </p:nvSpPr>
        <p:spPr>
          <a:xfrm>
            <a:off x="7891865" y="4973090"/>
            <a:ext cx="6043032" cy="305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rm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High Net Worth Provisions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Impose a new 25% minimum tax on total income, including unrealized capital gains, for all taxpayers with net wealth of greater than $100M.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  <a:sym typeface="Calibri"/>
            </a:endParaRPr>
          </a:p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endParaRPr kumimoji="0" lang="en-US" sz="336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FD730-F62A-2174-DAD9-A4C296D4ACE6}"/>
              </a:ext>
            </a:extLst>
          </p:cNvPr>
          <p:cNvSpPr txBox="1"/>
          <p:nvPr/>
        </p:nvSpPr>
        <p:spPr>
          <a:xfrm>
            <a:off x="1665027" y="534595"/>
            <a:ext cx="1211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Vice President Harris Tax Policy Proposals</a:t>
            </a:r>
          </a:p>
        </p:txBody>
      </p:sp>
    </p:spTree>
    <p:extLst>
      <p:ext uri="{BB962C8B-B14F-4D97-AF65-F5344CB8AC3E}">
        <p14:creationId xmlns:p14="http://schemas.microsoft.com/office/powerpoint/2010/main" val="50148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8A755-8AB4-FC07-6E8A-D35AC51F4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EB3E66-2393-D361-B66E-5521AD655753}"/>
              </a:ext>
            </a:extLst>
          </p:cNvPr>
          <p:cNvSpPr txBox="1"/>
          <p:nvPr/>
        </p:nvSpPr>
        <p:spPr>
          <a:xfrm>
            <a:off x="4818761" y="167378"/>
            <a:ext cx="4694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Fiscal Outlook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48BD093-05C7-E2DF-59B2-8835F627E49E}"/>
              </a:ext>
            </a:extLst>
          </p:cNvPr>
          <p:cNvSpPr txBox="1">
            <a:spLocks/>
          </p:cNvSpPr>
          <p:nvPr/>
        </p:nvSpPr>
        <p:spPr>
          <a:xfrm>
            <a:off x="377719" y="1289231"/>
            <a:ext cx="7183144" cy="39250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Total Government Spending in 2023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$6.1 Trillion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Mandatory Spending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$3.8 T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Social Security: $1.3 T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Medicare: $839 B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Medicaid: $616 B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Discretionary Spending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$1.7 T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Defense: $805 B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Non-Defense: $917 B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Net Interest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$659 B</a:t>
            </a:r>
          </a:p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7C0397F-9547-1716-2AC9-BC8166B10B81}"/>
              </a:ext>
            </a:extLst>
          </p:cNvPr>
          <p:cNvSpPr txBox="1">
            <a:spLocks/>
          </p:cNvSpPr>
          <p:nvPr/>
        </p:nvSpPr>
        <p:spPr>
          <a:xfrm>
            <a:off x="370692" y="5054831"/>
            <a:ext cx="6682995" cy="273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no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Largest Tax Expenditures in 2023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: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ESI Exclusion</a:t>
            </a:r>
            <a:r>
              <a:rPr lang="en-US" sz="22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$237.4 B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Pension/401(k)/IRA Exclusion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: $185.1 B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Long-Term Capital Gains Rate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: $118.3 B</a:t>
            </a:r>
          </a:p>
          <a:p>
            <a:pPr marL="1097280" marR="0" lvl="1" indent="-411480" algn="l" defTabSz="109728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Child Tax Credit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Calibri"/>
              </a:rPr>
              <a:t>: $67.5 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4D7F05-70F7-95A2-DC75-885AFCA89C41}"/>
              </a:ext>
            </a:extLst>
          </p:cNvPr>
          <p:cNvSpPr txBox="1">
            <a:spLocks/>
          </p:cNvSpPr>
          <p:nvPr/>
        </p:nvSpPr>
        <p:spPr>
          <a:xfrm>
            <a:off x="7370892" y="1289231"/>
            <a:ext cx="7029696" cy="273177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marR="0" lvl="0" indent="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Total Government Revenue in 2023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$4.4 Trillion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Individual Income Tax and Withholding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$3.8 T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Corporate Income Taxes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$420 B</a:t>
            </a:r>
          </a:p>
          <a:p>
            <a:pPr marL="548640" marR="0" lvl="0" indent="-41148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Other Revenues (Federal Reserve earnings, excise taxes, customs fees,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etc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: $229 B</a:t>
            </a:r>
          </a:p>
          <a:p>
            <a:pPr marL="274320" marR="0" lvl="0" indent="-27432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C29115-D7AA-A2B2-8C9A-51D5491A9ABA}"/>
              </a:ext>
            </a:extLst>
          </p:cNvPr>
          <p:cNvSpPr/>
          <p:nvPr/>
        </p:nvSpPr>
        <p:spPr>
          <a:xfrm>
            <a:off x="7923178" y="4094328"/>
            <a:ext cx="592512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algn="l" defTabSz="109728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Budget Deficit in 2023: $1.7 Trillion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Current Federal Debt: $35.3 Trillion</a:t>
            </a:r>
          </a:p>
        </p:txBody>
      </p:sp>
    </p:spTree>
    <p:extLst>
      <p:ext uri="{BB962C8B-B14F-4D97-AF65-F5344CB8AC3E}">
        <p14:creationId xmlns:p14="http://schemas.microsoft.com/office/powerpoint/2010/main" val="288033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38E769-D1C2-6BEF-8126-AA5DFB519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269EA8-846A-C6EB-C321-DED6657EB1C4}"/>
              </a:ext>
            </a:extLst>
          </p:cNvPr>
          <p:cNvSpPr txBox="1"/>
          <p:nvPr/>
        </p:nvSpPr>
        <p:spPr>
          <a:xfrm>
            <a:off x="89812" y="190739"/>
            <a:ext cx="1445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10 Year Cost </a:t>
            </a:r>
            <a:r>
              <a:rPr lang="en-US" sz="4000" dirty="0">
                <a:latin typeface="Poppins Black" panose="00000A00000000000000" pitchFamily="2" charset="0"/>
                <a:cs typeface="Poppins Black" panose="00000A00000000000000" pitchFamily="2" charset="0"/>
              </a:rPr>
              <a:t>of</a:t>
            </a:r>
            <a:r>
              <a:rPr lang="en-US" sz="40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 Expanding Key Expiring Tax Provisions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59093D-1F53-876B-E4A9-56FD53FE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9228"/>
              </p:ext>
            </p:extLst>
          </p:nvPr>
        </p:nvGraphicFramePr>
        <p:xfrm>
          <a:off x="1593329" y="1021063"/>
          <a:ext cx="11211765" cy="6187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5298">
                  <a:extLst>
                    <a:ext uri="{9D8B030D-6E8A-4147-A177-3AD203B41FA5}">
                      <a16:colId xmlns:a16="http://schemas.microsoft.com/office/drawing/2014/main" val="1025255881"/>
                    </a:ext>
                  </a:extLst>
                </a:gridCol>
                <a:gridCol w="4146467">
                  <a:extLst>
                    <a:ext uri="{9D8B030D-6E8A-4147-A177-3AD203B41FA5}">
                      <a16:colId xmlns:a16="http://schemas.microsoft.com/office/drawing/2014/main" val="2698224044"/>
                    </a:ext>
                  </a:extLst>
                </a:gridCol>
              </a:tblGrid>
              <a:tr h="62087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Reduced Marginal Tax Rates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$2.15 Trillion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767939"/>
                  </a:ext>
                </a:extLst>
              </a:tr>
              <a:tr h="94018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Limit on Itemized Deductions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(including $10K SALT Deduction Limit)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[$1.86 Trillion]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106702"/>
                  </a:ext>
                </a:extLst>
              </a:tr>
              <a:tr h="94018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Alternative Minimum Tax (AMT) Exemption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and Phaseouts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$1.35 Trillion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41197"/>
                  </a:ext>
                </a:extLst>
              </a:tr>
              <a:tr h="74177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Increased Standard Deduction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$1.25 Trillion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059614"/>
                  </a:ext>
                </a:extLst>
              </a:tr>
              <a:tr h="7459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Increased Child Tax Credit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$747.7 Billion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34566"/>
                  </a:ext>
                </a:extLst>
              </a:tr>
              <a:tr h="837974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Section 199A Deduction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$684.2 Billion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875703"/>
                  </a:ext>
                </a:extLst>
              </a:tr>
              <a:tr h="66717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Expansion of ACA Premium Tax Credits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$383 Billion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75697"/>
                  </a:ext>
                </a:extLst>
              </a:tr>
              <a:tr h="693316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kern="120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Section 168(k) Expensing/Bonus Depreciation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Cambria" panose="02040503050406030204" pitchFamily="18" charset="0"/>
                          <a:cs typeface="Poppins" panose="00000500000000000000" pitchFamily="2" charset="0"/>
                        </a:rPr>
                        <a:t>$378.5 Billion</a:t>
                      </a:r>
                    </a:p>
                  </a:txBody>
                  <a:tcPr marL="61187" marR="611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9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6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55306-677D-76FE-B214-9C7C7D80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667C0C-7B36-402D-F05F-EE2BF0AF4FFC}"/>
              </a:ext>
            </a:extLst>
          </p:cNvPr>
          <p:cNvSpPr txBox="1"/>
          <p:nvPr/>
        </p:nvSpPr>
        <p:spPr>
          <a:xfrm>
            <a:off x="1665027" y="534595"/>
            <a:ext cx="1211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Non-Compete and Non-Solicitation Rules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34DFD2-79F7-D216-1C50-A0F1FB0E5174}"/>
              </a:ext>
            </a:extLst>
          </p:cNvPr>
          <p:cNvSpPr txBox="1">
            <a:spLocks/>
          </p:cNvSpPr>
          <p:nvPr/>
        </p:nvSpPr>
        <p:spPr>
          <a:xfrm>
            <a:off x="409433" y="1920282"/>
            <a:ext cx="14044559" cy="596812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Arial" panose="020B0604020202020204" pitchFamily="34" charset="0"/>
              <a:buNone/>
            </a:pPr>
            <a:r>
              <a:rPr lang="en-US" sz="2000" b="1" u="sng" dirty="0">
                <a:latin typeface="Poppins" panose="00000500000000000000" pitchFamily="2" charset="0"/>
                <a:cs typeface="Poppins" panose="00000500000000000000" pitchFamily="2" charset="0"/>
              </a:rPr>
              <a:t>Federal Activity</a:t>
            </a:r>
          </a:p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April 23, 2024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- Federal Trade Commission finalized its noncompete rule.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Retained ambiguous language on non-solicitation agreements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Adopted the Council’s recommendation to exempt non-compete agreements in owner business sales</a:t>
            </a:r>
          </a:p>
          <a:p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August 20, 2024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– Federal court struck down the rule (</a:t>
            </a:r>
            <a:r>
              <a:rPr lang="en-US" sz="2000" i="1" dirty="0">
                <a:latin typeface="Poppins" panose="00000500000000000000" pitchFamily="2" charset="0"/>
                <a:cs typeface="Poppins" panose="00000500000000000000" pitchFamily="2" charset="0"/>
              </a:rPr>
              <a:t>Ryan LLC v. FTC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, No. 3:24-CV-00986-E, N.D. Tex. 2024)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FTC is expected to appeal the decision to the Fifth Circuit</a:t>
            </a:r>
          </a:p>
          <a:p>
            <a:pPr indent="0">
              <a:buFont typeface="Arial" panose="020B0604020202020204" pitchFamily="34" charset="0"/>
              <a:buNone/>
            </a:pPr>
            <a:endParaRPr lang="en-US" sz="800" b="1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sz="2000" b="1" u="sng" dirty="0">
                <a:latin typeface="Poppins" panose="00000500000000000000" pitchFamily="2" charset="0"/>
                <a:cs typeface="Poppins" panose="00000500000000000000" pitchFamily="2" charset="0"/>
              </a:rPr>
              <a:t>State Activity</a:t>
            </a:r>
          </a:p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4 states ban use of non-competes entirely (CA, MN, ND, OK); 33 others + D.C. restrict their use in some capacity (industry, wage, etc.)</a:t>
            </a:r>
          </a:p>
          <a:p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States that proposed complete (or near-complete) bans, but failed: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Illinois (HB5385)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Kentucky (HB772)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New York (engrossed) (S6748)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Rhode Island (vetoed) (S2436)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Virginia (SB360)</a:t>
            </a:r>
          </a:p>
        </p:txBody>
      </p:sp>
    </p:spTree>
    <p:extLst>
      <p:ext uri="{BB962C8B-B14F-4D97-AF65-F5344CB8AC3E}">
        <p14:creationId xmlns:p14="http://schemas.microsoft.com/office/powerpoint/2010/main" val="228218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23224-CCED-8417-4793-B8C944EA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C3DF4-D0AB-FA72-26A5-EFE1E6214094}"/>
              </a:ext>
            </a:extLst>
          </p:cNvPr>
          <p:cNvSpPr txBox="1"/>
          <p:nvPr/>
        </p:nvSpPr>
        <p:spPr>
          <a:xfrm>
            <a:off x="1709317" y="227017"/>
            <a:ext cx="11211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Cybersecurity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623AD-8681-C69A-E0D5-6373BCE15C6C}"/>
              </a:ext>
            </a:extLst>
          </p:cNvPr>
          <p:cNvSpPr txBox="1"/>
          <p:nvPr/>
        </p:nvSpPr>
        <p:spPr>
          <a:xfrm>
            <a:off x="846161" y="1323832"/>
            <a:ext cx="134566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New York cyber regime is the national baseline </a:t>
            </a:r>
          </a:p>
          <a:p>
            <a:pPr lvl="1"/>
            <a:r>
              <a:rPr lang="en-US" sz="28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Risk Assessments and independent audits</a:t>
            </a:r>
          </a:p>
          <a:p>
            <a:pPr lvl="1"/>
            <a:r>
              <a:rPr lang="en-US" sz="28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Access and privilege management</a:t>
            </a:r>
          </a:p>
          <a:p>
            <a:pPr lvl="1"/>
            <a:r>
              <a:rPr lang="en-US" sz="28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Breach notification and incident response plan</a:t>
            </a:r>
          </a:p>
          <a:p>
            <a:pPr lvl="1"/>
            <a:r>
              <a:rPr lang="en-US" sz="28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Certification of compliance by Chief Information Security Officer</a:t>
            </a:r>
          </a:p>
          <a:p>
            <a:pPr lvl="1"/>
            <a:endParaRPr lang="en-US" sz="2800" dirty="0"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r>
              <a:rPr lang="en-US" sz="2800" u="sng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Cyber insurance issues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Push for “rating without filing” approach (IL, NJ, TX)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Clarity around permissible value-add services</a:t>
            </a:r>
          </a:p>
          <a:p>
            <a:pPr marL="548640" lvl="1" indent="0">
              <a:buNone/>
            </a:pPr>
            <a:endParaRPr lang="en-US" sz="2800" dirty="0"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  <a:p>
            <a:r>
              <a:rPr lang="en-US" sz="2800" u="sng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Discussion</a:t>
            </a:r>
          </a:p>
          <a:p>
            <a:r>
              <a:rPr lang="en-US" sz="2800" dirty="0"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Other issues or pain points?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6CA88-84D6-7580-862D-78CCAAB9C459}"/>
              </a:ext>
            </a:extLst>
          </p:cNvPr>
          <p:cNvSpPr txBox="1"/>
          <p:nvPr/>
        </p:nvSpPr>
        <p:spPr>
          <a:xfrm>
            <a:off x="10399594" y="5490103"/>
            <a:ext cx="3384645" cy="190821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Resource Note: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See Steptoe’s comprehensive summary of New York’s Final Regulation.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12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0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A3F1E4-1D3D-AF78-D492-562C111AE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7B1F08-9D3A-25B8-3442-E4BEEBC1D3F7}"/>
              </a:ext>
            </a:extLst>
          </p:cNvPr>
          <p:cNvSpPr txBox="1"/>
          <p:nvPr/>
        </p:nvSpPr>
        <p:spPr>
          <a:xfrm>
            <a:off x="-1393300" y="292780"/>
            <a:ext cx="730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Rebating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92D51-74F7-FD02-65CE-A62A3F0228A3}"/>
              </a:ext>
            </a:extLst>
          </p:cNvPr>
          <p:cNvSpPr txBox="1"/>
          <p:nvPr/>
        </p:nvSpPr>
        <p:spPr>
          <a:xfrm>
            <a:off x="736979" y="1062221"/>
            <a:ext cx="1345669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Poppins" panose="00000500000000000000" pitchFamily="2" charset="0"/>
                <a:cs typeface="Poppins" panose="00000500000000000000" pitchFamily="2" charset="0"/>
              </a:rPr>
              <a:t>Recent state 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North Carolina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(SB 24, enacted June  20, 2024) permits offering of products or services that do not exceed $250 if they are offered in connection with marketing/retention, are related to the insurance, or provide risk control and meet additional conditions.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Pennsylvania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(SB 1092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enacted July 8, 2024) aligns state requirements with the NAIC Model; increased the amount of permissible non-cash gifts from $100 to $125.</a:t>
            </a:r>
          </a:p>
          <a:p>
            <a:r>
              <a:rPr lang="en-US" sz="2400" u="sng" dirty="0">
                <a:latin typeface="Poppins" panose="00000500000000000000" pitchFamily="2" charset="0"/>
                <a:cs typeface="Poppins" panose="00000500000000000000" pitchFamily="2" charset="0"/>
              </a:rPr>
              <a:t>Discussion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Revised NAIC UTPA Model – issues or challenges related to value-add services?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Other member pain points?</a:t>
            </a:r>
          </a:p>
          <a:p>
            <a:endParaRPr lang="en-US" sz="2800" dirty="0">
              <a:latin typeface="Poppins" panose="00000500000000000000" pitchFamily="2" charset="0"/>
              <a:ea typeface="Cambria" panose="02040503050406030204" pitchFamily="18" charset="0"/>
              <a:cs typeface="Poppins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648AA-A172-E068-94DB-CD37623CC1C8}"/>
              </a:ext>
            </a:extLst>
          </p:cNvPr>
          <p:cNvSpPr txBox="1"/>
          <p:nvPr/>
        </p:nvSpPr>
        <p:spPr>
          <a:xfrm>
            <a:off x="10154404" y="5540371"/>
            <a:ext cx="3577361" cy="1600438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Resource Note: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See Steptoe’s 50-state surveys on Surplus Lines and Premium Trust Rules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91617-91D1-8D65-20BF-33F4DC4F1D7A}"/>
              </a:ext>
            </a:extLst>
          </p:cNvPr>
          <p:cNvSpPr txBox="1"/>
          <p:nvPr/>
        </p:nvSpPr>
        <p:spPr>
          <a:xfrm>
            <a:off x="162543" y="5171039"/>
            <a:ext cx="730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Premium Trust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99A61-75D2-825B-2B6F-532C9717468E}"/>
              </a:ext>
            </a:extLst>
          </p:cNvPr>
          <p:cNvSpPr txBox="1"/>
          <p:nvPr/>
        </p:nvSpPr>
        <p:spPr>
          <a:xfrm>
            <a:off x="736979" y="5940480"/>
            <a:ext cx="582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No recent state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Discussion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Member pain points?</a:t>
            </a:r>
          </a:p>
        </p:txBody>
      </p:sp>
    </p:spTree>
    <p:extLst>
      <p:ext uri="{BB962C8B-B14F-4D97-AF65-F5344CB8AC3E}">
        <p14:creationId xmlns:p14="http://schemas.microsoft.com/office/powerpoint/2010/main" val="128594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EFC59-78D0-A14A-4BAC-7249AA146733}"/>
              </a:ext>
            </a:extLst>
          </p:cNvPr>
          <p:cNvSpPr txBox="1"/>
          <p:nvPr/>
        </p:nvSpPr>
        <p:spPr>
          <a:xfrm>
            <a:off x="2606722" y="668740"/>
            <a:ext cx="1131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Producer Licensing Uniformity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34945-8369-4D5E-3F3F-31BFC51796BE}"/>
              </a:ext>
            </a:extLst>
          </p:cNvPr>
          <p:cNvSpPr txBox="1"/>
          <p:nvPr/>
        </p:nvSpPr>
        <p:spPr>
          <a:xfrm>
            <a:off x="1146411" y="1685499"/>
            <a:ext cx="123375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Federal</a:t>
            </a:r>
          </a:p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Resurrecting the National Association of Registered Agents and Brokers (NARAB)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CIAB partnering with WSIA and the Big I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Strategy to amend the Board appointment process</a:t>
            </a:r>
          </a:p>
          <a:p>
            <a:pPr marL="548640" lvl="1" indent="0">
              <a:buNone/>
            </a:pP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State </a:t>
            </a:r>
          </a:p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NIPR education campaign</a:t>
            </a:r>
          </a:p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 joint trades effort through the NAIC’s Producer Licensing Task Force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Return to the Uniform Licensing Application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Appointments reform (who and when)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Business entity affiliations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Surplus lines licensing </a:t>
            </a:r>
          </a:p>
          <a:p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Discussion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 – 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ea typeface="Cambria" panose="02040503050406030204" pitchFamily="18" charset="0"/>
                <a:cs typeface="Poppins" panose="00000500000000000000" pitchFamily="2" charset="0"/>
              </a:rPr>
              <a:t>Member observations, other issues or pain points?</a:t>
            </a:r>
          </a:p>
          <a:p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36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3AC38-6EBA-2CE5-2867-47C82C691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C922C8-63DD-9FC4-4646-7C066FF88602}"/>
              </a:ext>
            </a:extLst>
          </p:cNvPr>
          <p:cNvSpPr txBox="1"/>
          <p:nvPr/>
        </p:nvSpPr>
        <p:spPr>
          <a:xfrm>
            <a:off x="504968" y="341195"/>
            <a:ext cx="1211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Surplus Lines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81288C-637E-6BD8-74A9-66FC353FC370}"/>
              </a:ext>
            </a:extLst>
          </p:cNvPr>
          <p:cNvSpPr txBox="1">
            <a:spLocks/>
          </p:cNvSpPr>
          <p:nvPr/>
        </p:nvSpPr>
        <p:spPr>
          <a:xfrm>
            <a:off x="409433" y="1920282"/>
            <a:ext cx="14044559" cy="596812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Licensing</a:t>
            </a: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NC update</a:t>
            </a: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Signal of activity in other states: AL, IL, LA, ME, ND, NH, NM, TN</a:t>
            </a: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Different state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statutory triggers for SL licensure:</a:t>
            </a:r>
          </a:p>
          <a:p>
            <a:pPr marL="1097280" marR="0" lvl="1" indent="-54864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“Sell, Solicit, Negotiate”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see e.g.,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New Jersey, New York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1097280" marR="0" lvl="1" indent="-54864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“Procure”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see e.g.,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Illinois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Connecticut, Virginia)</a:t>
            </a:r>
          </a:p>
          <a:p>
            <a:pPr marL="1097280" marR="0" lvl="1" indent="-54864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“Place”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see e.g.,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California, Florida)</a:t>
            </a:r>
          </a:p>
          <a:p>
            <a:pPr marL="1097280" marR="0" lvl="1" indent="-54864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“Transact” (</a:t>
            </a:r>
            <a:r>
              <a:rPr lang="en-US" sz="2400" i="1" dirty="0">
                <a:latin typeface="Poppins" panose="00000500000000000000" pitchFamily="2" charset="0"/>
                <a:cs typeface="Poppins" panose="00000500000000000000" pitchFamily="2" charset="0"/>
              </a:rPr>
              <a:t>see e.g.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, Pennsylvania)</a:t>
            </a:r>
          </a:p>
          <a:p>
            <a:pPr marL="1097280" marR="0" lvl="1" indent="-54864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Other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see e.g.,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Texas, Massachusetts)</a:t>
            </a:r>
          </a:p>
          <a:p>
            <a:pPr marL="411480" indent="-411480">
              <a:buFont typeface="Arial" panose="020B0604020202020204" pitchFamily="34" charset="0"/>
              <a:buChar char="•"/>
            </a:pP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NAIC Model: 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 person shall not </a:t>
            </a:r>
            <a:r>
              <a:rPr lang="en-US" sz="2400" b="1" dirty="0">
                <a:latin typeface="Poppins" panose="00000500000000000000" pitchFamily="2" charset="0"/>
                <a:cs typeface="Poppins" panose="00000500000000000000" pitchFamily="2" charset="0"/>
              </a:rPr>
              <a:t>procure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a contract of surplus lines insurance with a </a:t>
            </a:r>
            <a:r>
              <a:rPr lang="en-US" sz="2400" dirty="0" err="1">
                <a:latin typeface="Poppins" panose="00000500000000000000" pitchFamily="2" charset="0"/>
                <a:cs typeface="Poppins" panose="00000500000000000000" pitchFamily="2" charset="0"/>
              </a:rPr>
              <a:t>nonadmitted</a:t>
            </a:r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 insurer unless the person possesses a current surplus lines insurance license issued by the commissioner.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Discussion</a:t>
            </a:r>
            <a:endParaRPr lang="en-US" sz="2400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Other pain points or states top of mind?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B2B43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B2B43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ED286-3148-7983-A83D-D24F9EEB43B4}"/>
              </a:ext>
            </a:extLst>
          </p:cNvPr>
          <p:cNvSpPr txBox="1"/>
          <p:nvPr/>
        </p:nvSpPr>
        <p:spPr>
          <a:xfrm>
            <a:off x="11163869" y="2729552"/>
            <a:ext cx="2593075" cy="1754326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Resource Note: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NEW Steptoe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50-state survey on surplus lines licensing – COMING SOON!</a:t>
            </a:r>
          </a:p>
        </p:txBody>
      </p:sp>
    </p:spTree>
    <p:extLst>
      <p:ext uri="{BB962C8B-B14F-4D97-AF65-F5344CB8AC3E}">
        <p14:creationId xmlns:p14="http://schemas.microsoft.com/office/powerpoint/2010/main" val="61575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422324-807E-1536-15AD-A94968DD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57A76C-78D3-B4A1-28AD-DCE02CFE4E8C}"/>
              </a:ext>
            </a:extLst>
          </p:cNvPr>
          <p:cNvSpPr txBox="1"/>
          <p:nvPr/>
        </p:nvSpPr>
        <p:spPr>
          <a:xfrm>
            <a:off x="504968" y="341195"/>
            <a:ext cx="1211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Surplus Lines - 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2A61F-79E2-8451-75BE-41331A2E6BDA}"/>
              </a:ext>
            </a:extLst>
          </p:cNvPr>
          <p:cNvSpPr txBox="1"/>
          <p:nvPr/>
        </p:nvSpPr>
        <p:spPr>
          <a:xfrm>
            <a:off x="996287" y="2265528"/>
            <a:ext cx="12119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400" b="1" u="sng" dirty="0">
                <a:solidFill>
                  <a:srgbClr val="0B2B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Premium tax payments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B2B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NIMA and SLIMPACT allocation models failed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B2B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Most states now collect 100% of premium if they are home state of the insured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B2B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Resource: 2024 manual maintained by Locke Lord at </a:t>
            </a:r>
            <a:r>
              <a:rPr lang="en-US" sz="2400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surplusmanual.locklord.com</a:t>
            </a:r>
            <a:endParaRPr lang="en-US" sz="2400" dirty="0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400" dirty="0">
              <a:solidFill>
                <a:srgbClr val="0B2B4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400" b="1" u="sng" dirty="0">
                <a:solidFill>
                  <a:srgbClr val="0B2B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Discussion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B2B4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 pain points or states top of mind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22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AAA75-EE76-CD49-F9CF-522EB3A32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1F3D7B-0187-7AA1-F2B8-1FBC887C9588}"/>
              </a:ext>
            </a:extLst>
          </p:cNvPr>
          <p:cNvSpPr txBox="1"/>
          <p:nvPr/>
        </p:nvSpPr>
        <p:spPr>
          <a:xfrm>
            <a:off x="1856095" y="805218"/>
            <a:ext cx="11313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Joint Member Information Exchange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6FEA1-63F0-2495-AAEF-D380A29B1AAC}"/>
              </a:ext>
            </a:extLst>
          </p:cNvPr>
          <p:cNvSpPr txBox="1"/>
          <p:nvPr/>
        </p:nvSpPr>
        <p:spPr>
          <a:xfrm>
            <a:off x="1856095" y="2586251"/>
            <a:ext cx="69876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Certificates of Insurance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 topics?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06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75F8B-195A-27F0-7C22-7F5224E01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8725E8-EE27-84F9-AA5C-EC776D1CE6F9}"/>
              </a:ext>
            </a:extLst>
          </p:cNvPr>
          <p:cNvSpPr txBox="1"/>
          <p:nvPr/>
        </p:nvSpPr>
        <p:spPr>
          <a:xfrm>
            <a:off x="4148919" y="443973"/>
            <a:ext cx="8202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NAIC/NCOIL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77908-165D-CD0A-B4C5-DC24314D47F5}"/>
              </a:ext>
            </a:extLst>
          </p:cNvPr>
          <p:cNvSpPr txBox="1"/>
          <p:nvPr/>
        </p:nvSpPr>
        <p:spPr>
          <a:xfrm>
            <a:off x="1555845" y="2688609"/>
            <a:ext cx="9294125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Privacy Working Group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Other Topics of Interest </a:t>
            </a:r>
          </a:p>
        </p:txBody>
      </p:sp>
    </p:spTree>
    <p:extLst>
      <p:ext uri="{BB962C8B-B14F-4D97-AF65-F5344CB8AC3E}">
        <p14:creationId xmlns:p14="http://schemas.microsoft.com/office/powerpoint/2010/main" val="268619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AFB6B1-9E98-2FBA-FFBD-23D9FE73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05406B-5F4B-62D7-C67D-AE4B5317ADB6}"/>
              </a:ext>
            </a:extLst>
          </p:cNvPr>
          <p:cNvSpPr txBox="1"/>
          <p:nvPr/>
        </p:nvSpPr>
        <p:spPr>
          <a:xfrm>
            <a:off x="4449170" y="457621"/>
            <a:ext cx="8202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Health &amp; Benefits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A181F-1257-8020-7402-2CF82EA8D7BB}"/>
              </a:ext>
            </a:extLst>
          </p:cNvPr>
          <p:cNvSpPr txBox="1"/>
          <p:nvPr/>
        </p:nvSpPr>
        <p:spPr>
          <a:xfrm>
            <a:off x="1583140" y="1928388"/>
            <a:ext cx="12474054" cy="6301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Mental Health Parity – Final Rules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HIPPAA – Reproductive Health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Transparency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Gag Clause Attestation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Air Ambulance Reporting – No Final Rules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ERISA Fiduciary Duty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2025 FSA Limits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New Guidance on 213(d) expenses &amp; preventative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ACA Updates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Samaritan Fund and other high-cost claimant vendor solutions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Poppins" panose="00000500000000000000" pitchFamily="2" charset="0"/>
                <a:cs typeface="Poppins" panose="00000500000000000000" pitchFamily="2" charset="0"/>
              </a:rPr>
              <a:t>Colorado PBM reform law opt-in for self insured plans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1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9D6120-A38C-967C-A500-FC860F507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B7554-8727-3918-FD34-6EE78AC39313}"/>
              </a:ext>
            </a:extLst>
          </p:cNvPr>
          <p:cNvSpPr txBox="1"/>
          <p:nvPr/>
        </p:nvSpPr>
        <p:spPr>
          <a:xfrm>
            <a:off x="3125338" y="873457"/>
            <a:ext cx="8161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Additional Member Items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4CFC6-1699-89F1-FFEA-48BDDBFE5B3D}"/>
              </a:ext>
            </a:extLst>
          </p:cNvPr>
          <p:cNvSpPr txBox="1"/>
          <p:nvPr/>
        </p:nvSpPr>
        <p:spPr>
          <a:xfrm>
            <a:off x="1856095" y="2586251"/>
            <a:ext cx="69876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Certificate of Insurance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 other items for discussion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31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6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9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35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7EE55-592A-606F-F0F3-58DBB892F0A5}"/>
              </a:ext>
            </a:extLst>
          </p:cNvPr>
          <p:cNvSpPr txBox="1"/>
          <p:nvPr/>
        </p:nvSpPr>
        <p:spPr>
          <a:xfrm>
            <a:off x="545910" y="2033516"/>
            <a:ext cx="13251976" cy="519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Welcome &amp; Introductions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Virtual Guest Speaker: Karen Horning – CEO, National Insurance Producer Registry (NIPR)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Break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Small Legal Department Operations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Overview of Operations Survey Results: Ken Haltenhof – VP of Membership, CIAB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E2874-F9DA-C129-A8D4-2935CA8FD873}"/>
              </a:ext>
            </a:extLst>
          </p:cNvPr>
          <p:cNvSpPr txBox="1"/>
          <p:nvPr/>
        </p:nvSpPr>
        <p:spPr>
          <a:xfrm>
            <a:off x="5486400" y="1360452"/>
            <a:ext cx="608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WEDNESDAY, NOVEMBER 6</a:t>
            </a:r>
          </a:p>
        </p:txBody>
      </p:sp>
    </p:spTree>
    <p:extLst>
      <p:ext uri="{BB962C8B-B14F-4D97-AF65-F5344CB8AC3E}">
        <p14:creationId xmlns:p14="http://schemas.microsoft.com/office/powerpoint/2010/main" val="403437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3F2B3-5944-D41D-7E32-C87E8B65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F0A0A-C565-27E1-4760-DC83F2B2F9D6}"/>
              </a:ext>
            </a:extLst>
          </p:cNvPr>
          <p:cNvSpPr txBox="1"/>
          <p:nvPr/>
        </p:nvSpPr>
        <p:spPr>
          <a:xfrm>
            <a:off x="1944806" y="1998302"/>
            <a:ext cx="12351223" cy="4999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Firm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 up of Legal &amp; Compliance Department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Question of the Day: You can only speak by quoting one movie. What movie would you choose?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10A77-E207-7620-552F-F53CD192064C}"/>
              </a:ext>
            </a:extLst>
          </p:cNvPr>
          <p:cNvSpPr txBox="1"/>
          <p:nvPr/>
        </p:nvSpPr>
        <p:spPr>
          <a:xfrm>
            <a:off x="2033517" y="750627"/>
            <a:ext cx="12173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104967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733CD-99EC-41A9-7487-6D5FCDE1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09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0A211-CA38-1627-AE56-3BD0F29E1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11FA55-C49D-9B7D-49E5-6AF3BB2D2B81}"/>
              </a:ext>
            </a:extLst>
          </p:cNvPr>
          <p:cNvSpPr txBox="1"/>
          <p:nvPr/>
        </p:nvSpPr>
        <p:spPr>
          <a:xfrm>
            <a:off x="1119117" y="1569492"/>
            <a:ext cx="1285619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 flow processes, outsourcing, resource allocation, contract management</a:t>
            </a:r>
          </a:p>
          <a:p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are you seeing success in developing new processes? OR where do you see success in what is already established? </a:t>
            </a:r>
          </a:p>
          <a:p>
            <a:pPr marL="742950" indent="-742950"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your sticky points? Where do you hit brick walls? </a:t>
            </a:r>
          </a:p>
          <a:p>
            <a:pPr marL="742950" indent="-742950"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have you spent the most money on resources? </a:t>
            </a:r>
          </a:p>
          <a:p>
            <a:pPr marL="742950" indent="-742950"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 doing to make contract management more successful? More efficient? </a:t>
            </a:r>
          </a:p>
          <a:p>
            <a:pPr marL="742950" indent="-742950"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 vendor recommendations? </a:t>
            </a:r>
          </a:p>
          <a:p>
            <a:pPr marL="742950" indent="-742950">
              <a:buAutoNum type="arabicPeriod"/>
            </a:pPr>
            <a:endParaRPr lang="en-US" sz="26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Identifying the focus of state Departments of Insurance </a:t>
            </a:r>
          </a:p>
          <a:p>
            <a:endParaRPr lang="en-US" sz="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the most helpful: knowing active audits/investigations going in the states or knowing which laws have been passed? 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is the concern?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1B36D-8A34-E1F0-D23F-8F038ED09B13}"/>
              </a:ext>
            </a:extLst>
          </p:cNvPr>
          <p:cNvSpPr txBox="1"/>
          <p:nvPr/>
        </p:nvSpPr>
        <p:spPr>
          <a:xfrm>
            <a:off x="757452" y="491320"/>
            <a:ext cx="13872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Small Department Legal Operations</a:t>
            </a:r>
          </a:p>
        </p:txBody>
      </p:sp>
    </p:spTree>
    <p:extLst>
      <p:ext uri="{BB962C8B-B14F-4D97-AF65-F5344CB8AC3E}">
        <p14:creationId xmlns:p14="http://schemas.microsoft.com/office/powerpoint/2010/main" val="361818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96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74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dYear PowerPoint" id="{E55E8CBD-5295-4EA8-B7E6-21EEAE90F648}" vid="{EF0D16DF-054D-482E-BA07-A04337D6CF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43e6be-f7b2-415f-aab8-2be77e8855d1">
      <Terms xmlns="http://schemas.microsoft.com/office/infopath/2007/PartnerControls"/>
    </lcf76f155ced4ddcb4097134ff3c332f>
    <TaxCatchAll xmlns="e0a28a33-a230-45f0-ac90-063163342d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3C54BBFCBC84689502C0F36B3B1CE" ma:contentTypeVersion="13" ma:contentTypeDescription="Create a new document." ma:contentTypeScope="" ma:versionID="3c175aeed32960a6baab0324b55ca67d">
  <xsd:schema xmlns:xsd="http://www.w3.org/2001/XMLSchema" xmlns:xs="http://www.w3.org/2001/XMLSchema" xmlns:p="http://schemas.microsoft.com/office/2006/metadata/properties" xmlns:ns2="c943e6be-f7b2-415f-aab8-2be77e8855d1" xmlns:ns3="e0a28a33-a230-45f0-ac90-063163342d7b" targetNamespace="http://schemas.microsoft.com/office/2006/metadata/properties" ma:root="true" ma:fieldsID="05051dbd0cc5b026d064bcad00415ec6" ns2:_="" ns3:_="">
    <xsd:import namespace="c943e6be-f7b2-415f-aab8-2be77e8855d1"/>
    <xsd:import namespace="e0a28a33-a230-45f0-ac90-063163342d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3e6be-f7b2-415f-aab8-2be77e885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85eb742-0544-4cc2-b242-2632e3136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28a33-a230-45f0-ac90-063163342d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68e083-a1bd-4d45-b99d-26ea1d891d1c}" ma:internalName="TaxCatchAll" ma:showField="CatchAllData" ma:web="e0a28a33-a230-45f0-ac90-063163342d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596FD-B37C-45B8-82DE-6654F2FC44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322C72-56D4-4367-A1AB-A01B8110FEE1}">
  <ds:schemaRefs>
    <ds:schemaRef ds:uri="http://schemas.microsoft.com/office/2006/metadata/properties"/>
    <ds:schemaRef ds:uri="http://schemas.microsoft.com/office/infopath/2007/PartnerControls"/>
    <ds:schemaRef ds:uri="c943e6be-f7b2-415f-aab8-2be77e8855d1"/>
    <ds:schemaRef ds:uri="e0a28a33-a230-45f0-ac90-063163342d7b"/>
  </ds:schemaRefs>
</ds:datastoreItem>
</file>

<file path=customXml/itemProps3.xml><?xml version="1.0" encoding="utf-8"?>
<ds:datastoreItem xmlns:ds="http://schemas.openxmlformats.org/officeDocument/2006/customXml" ds:itemID="{16F3D1CA-355E-4186-87E2-2DF392C2B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43e6be-f7b2-415f-aab8-2be77e8855d1"/>
    <ds:schemaRef ds:uri="e0a28a33-a230-45f0-ac90-063163342d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3049</TotalTime>
  <Words>1756</Words>
  <Application>Microsoft Office PowerPoint</Application>
  <PresentationFormat>Custom</PresentationFormat>
  <Paragraphs>255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Aptos Display</vt:lpstr>
      <vt:lpstr>Arial</vt:lpstr>
      <vt:lpstr>Calibri</vt:lpstr>
      <vt:lpstr>Calibri Light</vt:lpstr>
      <vt:lpstr>Cambria</vt:lpstr>
      <vt:lpstr>Courier New</vt:lpstr>
      <vt:lpstr>Poppins</vt:lpstr>
      <vt:lpstr>Poppins Black</vt:lpstr>
      <vt:lpstr>Poppins ExtraBold</vt:lpstr>
      <vt:lpstr>Wingdings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Puglisi</dc:creator>
  <cp:lastModifiedBy>Blaire Bartlett</cp:lastModifiedBy>
  <cp:revision>29</cp:revision>
  <dcterms:created xsi:type="dcterms:W3CDTF">2024-10-30T16:49:46Z</dcterms:created>
  <dcterms:modified xsi:type="dcterms:W3CDTF">2024-11-04T15:17:01Z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0x0101009BD3C54BBFCBC84689502C0F36B3B1CE</vt:lpwstr>
  </property>
  <property fmtid="{D5CDD505-2E9C-101B-9397-08002B2CF9AE}" pid="3" name="MediaServiceImageTags">
    <vt:lpwstr/>
  </property>
</Properties>
</file>